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5"/>
  </p:notesMasterIdLst>
  <p:sldIdLst>
    <p:sldId id="256" r:id="rId2"/>
    <p:sldId id="258" r:id="rId3"/>
    <p:sldId id="257" r:id="rId4"/>
    <p:sldId id="262" r:id="rId5"/>
    <p:sldId id="259" r:id="rId6"/>
    <p:sldId id="260" r:id="rId7"/>
    <p:sldId id="261" r:id="rId8"/>
    <p:sldId id="267" r:id="rId9"/>
    <p:sldId id="265" r:id="rId10"/>
    <p:sldId id="266" r:id="rId11"/>
    <p:sldId id="263" r:id="rId12"/>
    <p:sldId id="264"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p:cViewPr varScale="1">
        <p:scale>
          <a:sx n="69" d="100"/>
          <a:sy n="69" d="100"/>
        </p:scale>
        <p:origin x="-1428" y="-1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228447-D9F5-4775-A590-0EA1E50D8E85}" type="datetimeFigureOut">
              <a:rPr lang="en-US" smtClean="0"/>
              <a:t>4/17/2013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940A22-386A-4201-B989-EC18005FAAA9}" type="slidenum">
              <a:rPr lang="en-US" smtClean="0"/>
              <a:t>‹#›</a:t>
            </a:fld>
            <a:endParaRPr lang="en-US"/>
          </a:p>
        </p:txBody>
      </p:sp>
    </p:spTree>
    <p:extLst>
      <p:ext uri="{BB962C8B-B14F-4D97-AF65-F5344CB8AC3E}">
        <p14:creationId xmlns:p14="http://schemas.microsoft.com/office/powerpoint/2010/main" val="2213893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940A22-386A-4201-B989-EC18005FAAA9}" type="slidenum">
              <a:rPr lang="en-US" smtClean="0"/>
              <a:t>7</a:t>
            </a:fld>
            <a:endParaRPr lang="en-US"/>
          </a:p>
        </p:txBody>
      </p:sp>
    </p:spTree>
    <p:extLst>
      <p:ext uri="{BB962C8B-B14F-4D97-AF65-F5344CB8AC3E}">
        <p14:creationId xmlns:p14="http://schemas.microsoft.com/office/powerpoint/2010/main" val="3481058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A5722792-6903-4269-9359-48519B6F9D0F}" type="datetimeFigureOut">
              <a:rPr lang="en-US" smtClean="0"/>
              <a:t>4/17/2013</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536F09AE-066A-46E0-B7E8-E1571A3B56CB}"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722792-6903-4269-9359-48519B6F9D0F}" type="datetimeFigureOut">
              <a:rPr lang="en-US" smtClean="0"/>
              <a:t>4/17/2013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6F09AE-066A-46E0-B7E8-E1571A3B56C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722792-6903-4269-9359-48519B6F9D0F}" type="datetimeFigureOut">
              <a:rPr lang="en-US" smtClean="0"/>
              <a:t>4/17/2013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6F09AE-066A-46E0-B7E8-E1571A3B56C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722792-6903-4269-9359-48519B6F9D0F}" type="datetimeFigureOut">
              <a:rPr lang="en-US" smtClean="0"/>
              <a:t>4/17/2013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6F09AE-066A-46E0-B7E8-E1571A3B56C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722792-6903-4269-9359-48519B6F9D0F}" type="datetimeFigureOut">
              <a:rPr lang="en-US" smtClean="0"/>
              <a:t>4/17/2013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6F09AE-066A-46E0-B7E8-E1571A3B56C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A5722792-6903-4269-9359-48519B6F9D0F}" type="datetimeFigureOut">
              <a:rPr lang="en-US" smtClean="0"/>
              <a:t>4/17/2013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6F09AE-066A-46E0-B7E8-E1571A3B56CB}"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5722792-6903-4269-9359-48519B6F9D0F}" type="datetimeFigureOut">
              <a:rPr lang="en-US" smtClean="0"/>
              <a:t>4/17/2013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6F09AE-066A-46E0-B7E8-E1571A3B56C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722792-6903-4269-9359-48519B6F9D0F}" type="datetimeFigureOut">
              <a:rPr lang="en-US" smtClean="0"/>
              <a:t>4/17/2013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6F09AE-066A-46E0-B7E8-E1571A3B56C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22792-6903-4269-9359-48519B6F9D0F}" type="datetimeFigureOut">
              <a:rPr lang="en-US" smtClean="0"/>
              <a:t>4/17/2013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6F09AE-066A-46E0-B7E8-E1571A3B56C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5722792-6903-4269-9359-48519B6F9D0F}" type="datetimeFigureOut">
              <a:rPr lang="en-US" smtClean="0"/>
              <a:t>4/17/2013</a:t>
            </a:fld>
            <a:endParaRPr lang="en-US"/>
          </a:p>
        </p:txBody>
      </p:sp>
      <p:sp>
        <p:nvSpPr>
          <p:cNvPr id="7" name="Slide Number Placeholder 6"/>
          <p:cNvSpPr>
            <a:spLocks noGrp="1"/>
          </p:cNvSpPr>
          <p:nvPr>
            <p:ph type="sldNum" sz="quarter" idx="12"/>
          </p:nvPr>
        </p:nvSpPr>
        <p:spPr/>
        <p:txBody>
          <a:bodyPr/>
          <a:lstStyle/>
          <a:p>
            <a:fld id="{536F09AE-066A-46E0-B7E8-E1571A3B56CB}"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722792-6903-4269-9359-48519B6F9D0F}" type="datetimeFigureOut">
              <a:rPr lang="en-US" smtClean="0"/>
              <a:t>4/17/2013</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536F09AE-066A-46E0-B7E8-E1571A3B56C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A5722792-6903-4269-9359-48519B6F9D0F}" type="datetimeFigureOut">
              <a:rPr lang="en-US" smtClean="0"/>
              <a:t>4/17/2013</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536F09AE-066A-46E0-B7E8-E1571A3B56C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24400" y="215720"/>
            <a:ext cx="3313355" cy="1702160"/>
          </a:xfrm>
        </p:spPr>
        <p:txBody>
          <a:bodyPr>
            <a:noAutofit/>
          </a:bodyPr>
          <a:lstStyle/>
          <a:p>
            <a:r>
              <a:rPr lang="en-US" b="1" dirty="0" smtClean="0">
                <a:latin typeface="Segoe Script" pitchFamily="34" charset="0"/>
              </a:rPr>
              <a:t>Medical Assisting Vs. Nursing</a:t>
            </a:r>
            <a:endParaRPr lang="en-US" b="1" dirty="0">
              <a:latin typeface="Segoe Script" pitchFamily="34" charset="0"/>
            </a:endParaRPr>
          </a:p>
        </p:txBody>
      </p:sp>
      <p:sp>
        <p:nvSpPr>
          <p:cNvPr id="3" name="Subtitle 2"/>
          <p:cNvSpPr>
            <a:spLocks noGrp="1"/>
          </p:cNvSpPr>
          <p:nvPr>
            <p:ph type="subTitle" idx="1"/>
          </p:nvPr>
        </p:nvSpPr>
        <p:spPr>
          <a:xfrm>
            <a:off x="4724401" y="2819400"/>
            <a:ext cx="2362200" cy="2514600"/>
          </a:xfrm>
        </p:spPr>
        <p:txBody>
          <a:bodyPr>
            <a:normAutofit fontScale="85000" lnSpcReduction="10000"/>
          </a:bodyPr>
          <a:lstStyle/>
          <a:p>
            <a:endParaRPr lang="en-US" dirty="0" smtClean="0"/>
          </a:p>
          <a:p>
            <a:endParaRPr lang="en-US" dirty="0"/>
          </a:p>
          <a:p>
            <a:r>
              <a:rPr lang="en-US" dirty="0" smtClean="0"/>
              <a:t>  </a:t>
            </a:r>
            <a:r>
              <a:rPr lang="en-US" sz="4200" b="1" dirty="0" smtClean="0">
                <a:latin typeface="Segoe Script" pitchFamily="34" charset="0"/>
              </a:rPr>
              <a:t>Which Career is better?</a:t>
            </a:r>
            <a:endParaRPr lang="en-US" sz="4200" b="1" dirty="0">
              <a:latin typeface="Segoe Script"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291" y="990600"/>
            <a:ext cx="3810000" cy="4064000"/>
          </a:xfrm>
          <a:prstGeom prst="rect">
            <a:avLst/>
          </a:prstGeom>
        </p:spPr>
      </p:pic>
    </p:spTree>
    <p:extLst>
      <p:ext uri="{BB962C8B-B14F-4D97-AF65-F5344CB8AC3E}">
        <p14:creationId xmlns:p14="http://schemas.microsoft.com/office/powerpoint/2010/main" val="347451579"/>
      </p:ext>
    </p:extLst>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838200"/>
            <a:ext cx="8153400" cy="1323439"/>
          </a:xfrm>
          <a:prstGeom prst="rect">
            <a:avLst/>
          </a:prstGeom>
          <a:noFill/>
        </p:spPr>
        <p:txBody>
          <a:bodyPr wrap="square" rtlCol="0">
            <a:spAutoFit/>
          </a:bodyPr>
          <a:lstStyle/>
          <a:p>
            <a:pPr algn="ctr"/>
            <a:r>
              <a:rPr lang="en-US" sz="4000" b="1" dirty="0" smtClean="0">
                <a:solidFill>
                  <a:schemeClr val="accent5">
                    <a:lumMod val="75000"/>
                  </a:schemeClr>
                </a:solidFill>
                <a:latin typeface="Andalus" pitchFamily="18" charset="-78"/>
                <a:cs typeface="Andalus" pitchFamily="18" charset="-78"/>
              </a:rPr>
              <a:t>Your right, you cannot tell a difference. </a:t>
            </a:r>
            <a:endParaRPr lang="en-US" sz="4000" b="1" dirty="0">
              <a:solidFill>
                <a:schemeClr val="accent5">
                  <a:lumMod val="75000"/>
                </a:schemeClr>
              </a:solidFill>
              <a:latin typeface="Andalus" pitchFamily="18" charset="-78"/>
              <a:cs typeface="Andalus" pitchFamily="18" charset="-78"/>
            </a:endParaRPr>
          </a:p>
        </p:txBody>
      </p:sp>
      <p:sp>
        <p:nvSpPr>
          <p:cNvPr id="5" name="TextBox 4"/>
          <p:cNvSpPr txBox="1"/>
          <p:nvPr/>
        </p:nvSpPr>
        <p:spPr>
          <a:xfrm>
            <a:off x="1181100" y="2632595"/>
            <a:ext cx="6705600" cy="523220"/>
          </a:xfrm>
          <a:prstGeom prst="rect">
            <a:avLst/>
          </a:prstGeom>
          <a:noFill/>
        </p:spPr>
        <p:txBody>
          <a:bodyPr wrap="square" rtlCol="0">
            <a:spAutoFit/>
          </a:bodyPr>
          <a:lstStyle/>
          <a:p>
            <a:r>
              <a:rPr lang="en-US" sz="2800" b="1" dirty="0" smtClean="0">
                <a:latin typeface="Bradley Hand ITC" pitchFamily="66" charset="0"/>
              </a:rPr>
              <a:t>*That’s because the similarities are so high. </a:t>
            </a:r>
          </a:p>
        </p:txBody>
      </p:sp>
      <p:sp>
        <p:nvSpPr>
          <p:cNvPr id="6" name="TextBox 5"/>
          <p:cNvSpPr txBox="1"/>
          <p:nvPr/>
        </p:nvSpPr>
        <p:spPr>
          <a:xfrm>
            <a:off x="1828800" y="3810000"/>
            <a:ext cx="6515100" cy="1077218"/>
          </a:xfrm>
          <a:prstGeom prst="rect">
            <a:avLst/>
          </a:prstGeom>
          <a:noFill/>
        </p:spPr>
        <p:txBody>
          <a:bodyPr wrap="square" rtlCol="0">
            <a:spAutoFit/>
          </a:bodyPr>
          <a:lstStyle/>
          <a:p>
            <a:r>
              <a:rPr lang="en-US" sz="3200" b="1" dirty="0">
                <a:latin typeface="Andalus" pitchFamily="18" charset="-78"/>
                <a:cs typeface="Andalus" pitchFamily="18" charset="-78"/>
              </a:rPr>
              <a:t>But if you read into the facts, you’ll see surely how they differ. </a:t>
            </a:r>
            <a:endParaRPr lang="en-US" sz="3200" b="1" dirty="0">
              <a:latin typeface="Andalus" pitchFamily="18" charset="-78"/>
              <a:cs typeface="Andalus" pitchFamily="18" charset="-78"/>
            </a:endParaRPr>
          </a:p>
        </p:txBody>
      </p:sp>
    </p:spTree>
    <p:extLst>
      <p:ext uri="{BB962C8B-B14F-4D97-AF65-F5344CB8AC3E}">
        <p14:creationId xmlns:p14="http://schemas.microsoft.com/office/powerpoint/2010/main" val="39406253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7024744" cy="1143000"/>
          </a:xfrm>
        </p:spPr>
        <p:txBody>
          <a:bodyPr/>
          <a:lstStyle/>
          <a:p>
            <a:pPr algn="ctr"/>
            <a:r>
              <a:rPr lang="en-US" b="1" dirty="0" smtClean="0">
                <a:latin typeface="Segoe Script" pitchFamily="34" charset="0"/>
              </a:rPr>
              <a:t>Differences:</a:t>
            </a:r>
            <a:endParaRPr lang="en-US" b="1" dirty="0">
              <a:latin typeface="Segoe Script" pitchFamily="34" charset="0"/>
            </a:endParaRPr>
          </a:p>
        </p:txBody>
      </p:sp>
      <p:sp>
        <p:nvSpPr>
          <p:cNvPr id="3" name="Content Placeholder 2"/>
          <p:cNvSpPr>
            <a:spLocks noGrp="1"/>
          </p:cNvSpPr>
          <p:nvPr>
            <p:ph idx="1"/>
          </p:nvPr>
        </p:nvSpPr>
        <p:spPr>
          <a:xfrm>
            <a:off x="990600" y="1524000"/>
            <a:ext cx="7086600" cy="5029200"/>
          </a:xfrm>
        </p:spPr>
        <p:txBody>
          <a:bodyPr>
            <a:normAutofit/>
          </a:bodyPr>
          <a:lstStyle/>
          <a:p>
            <a:pPr marL="68580" indent="0">
              <a:buNone/>
            </a:pPr>
            <a:r>
              <a:rPr lang="en-US" b="1" dirty="0" smtClean="0">
                <a:latin typeface="Segoe Script" pitchFamily="34" charset="0"/>
              </a:rPr>
              <a:t>As you can see, Medical Assisting differs from Nursing in many ways, For example:</a:t>
            </a:r>
          </a:p>
          <a:p>
            <a:r>
              <a:rPr lang="en-US" b="1" dirty="0" smtClean="0">
                <a:latin typeface="Segoe Script" pitchFamily="34" charset="0"/>
              </a:rPr>
              <a:t>Pay is lower</a:t>
            </a:r>
          </a:p>
          <a:p>
            <a:r>
              <a:rPr lang="en-US" b="1" dirty="0" smtClean="0">
                <a:latin typeface="Segoe Script" pitchFamily="34" charset="0"/>
              </a:rPr>
              <a:t>Less Benefits for you and your family</a:t>
            </a:r>
          </a:p>
          <a:p>
            <a:r>
              <a:rPr lang="en-US" b="1" dirty="0" smtClean="0">
                <a:latin typeface="Segoe Script" pitchFamily="34" charset="0"/>
              </a:rPr>
              <a:t>Less respect</a:t>
            </a:r>
          </a:p>
          <a:p>
            <a:r>
              <a:rPr lang="en-US" b="1" dirty="0" smtClean="0">
                <a:latin typeface="Segoe Script" pitchFamily="34" charset="0"/>
              </a:rPr>
              <a:t>Medical Assistants are not able to take blood, as Nurses are. </a:t>
            </a:r>
          </a:p>
          <a:p>
            <a:pPr marL="68580" indent="0">
              <a:buNone/>
            </a:pPr>
            <a:endParaRPr lang="en-US" sz="2000" b="1" dirty="0">
              <a:solidFill>
                <a:srgbClr val="CC0066"/>
              </a:solidFill>
              <a:latin typeface="Segoe Script" pitchFamily="34" charset="0"/>
            </a:endParaRPr>
          </a:p>
          <a:p>
            <a:endParaRPr lang="en-US" sz="2000" b="1" dirty="0" smtClean="0">
              <a:solidFill>
                <a:srgbClr val="CC0066"/>
              </a:solidFill>
              <a:latin typeface="Segoe Script" pitchFamily="34" charset="0"/>
            </a:endParaRPr>
          </a:p>
          <a:p>
            <a:endParaRPr lang="en-US" dirty="0" smtClean="0"/>
          </a:p>
        </p:txBody>
      </p:sp>
    </p:spTree>
    <p:extLst>
      <p:ext uri="{BB962C8B-B14F-4D97-AF65-F5344CB8AC3E}">
        <p14:creationId xmlns:p14="http://schemas.microsoft.com/office/powerpoint/2010/main" val="40908250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927"/>
            <a:ext cx="7024744" cy="1143000"/>
          </a:xfrm>
        </p:spPr>
        <p:txBody>
          <a:bodyPr/>
          <a:lstStyle/>
          <a:p>
            <a:r>
              <a:rPr lang="en-US" b="1" dirty="0" smtClean="0">
                <a:latin typeface="Segoe Script" pitchFamily="34" charset="0"/>
              </a:rPr>
              <a:t>Similarities:</a:t>
            </a:r>
            <a:endParaRPr lang="en-US" b="1" dirty="0">
              <a:latin typeface="Segoe Script" pitchFamily="34" charset="0"/>
            </a:endParaRPr>
          </a:p>
        </p:txBody>
      </p:sp>
      <p:sp>
        <p:nvSpPr>
          <p:cNvPr id="3" name="Content Placeholder 2"/>
          <p:cNvSpPr>
            <a:spLocks noGrp="1"/>
          </p:cNvSpPr>
          <p:nvPr>
            <p:ph idx="1"/>
          </p:nvPr>
        </p:nvSpPr>
        <p:spPr>
          <a:xfrm>
            <a:off x="990600" y="990600"/>
            <a:ext cx="6858000" cy="5562600"/>
          </a:xfrm>
        </p:spPr>
        <p:txBody>
          <a:bodyPr/>
          <a:lstStyle/>
          <a:p>
            <a:endParaRPr lang="en-US" dirty="0" smtClean="0"/>
          </a:p>
          <a:p>
            <a:r>
              <a:rPr lang="en-US" b="1" dirty="0" smtClean="0"/>
              <a:t>Both </a:t>
            </a:r>
            <a:r>
              <a:rPr lang="en-US" b="1" dirty="0"/>
              <a:t>Medical Assisting and Registered Nurses complete what is called patient triage (blood pressure, height &amp; weight, temperature, etc.)</a:t>
            </a:r>
          </a:p>
          <a:p>
            <a:r>
              <a:rPr lang="en-US" b="1" dirty="0"/>
              <a:t>Both Medical Assistants and Registered Nurses can complete Administrative work. </a:t>
            </a:r>
            <a:endParaRPr lang="en-US" b="1" dirty="0" smtClean="0"/>
          </a:p>
          <a:p>
            <a:r>
              <a:rPr lang="en-US" b="1" dirty="0" smtClean="0"/>
              <a:t>Both Medical Assistants and Nurses have the choices of benefits from their Medical facility. </a:t>
            </a:r>
            <a:endParaRPr lang="en-US" b="1" dirty="0"/>
          </a:p>
          <a:p>
            <a:endParaRPr lang="en-US" dirty="0"/>
          </a:p>
        </p:txBody>
      </p:sp>
    </p:spTree>
    <p:extLst>
      <p:ext uri="{BB962C8B-B14F-4D97-AF65-F5344CB8AC3E}">
        <p14:creationId xmlns:p14="http://schemas.microsoft.com/office/powerpoint/2010/main" val="33189787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C0066"/>
                </a:solidFill>
              </a:rPr>
              <a:t>Which Career Choice is Better Overall &amp; Why?</a:t>
            </a:r>
            <a:endParaRPr lang="en-US" b="1" dirty="0">
              <a:solidFill>
                <a:srgbClr val="CC0066"/>
              </a:solidFill>
            </a:endParaRPr>
          </a:p>
        </p:txBody>
      </p:sp>
      <p:sp>
        <p:nvSpPr>
          <p:cNvPr id="3" name="Content Placeholder 2"/>
          <p:cNvSpPr>
            <a:spLocks noGrp="1"/>
          </p:cNvSpPr>
          <p:nvPr>
            <p:ph idx="1"/>
          </p:nvPr>
        </p:nvSpPr>
        <p:spPr>
          <a:xfrm>
            <a:off x="1043492" y="2323652"/>
            <a:ext cx="6805108" cy="4153348"/>
          </a:xfrm>
        </p:spPr>
        <p:txBody>
          <a:bodyPr>
            <a:normAutofit/>
          </a:bodyPr>
          <a:lstStyle/>
          <a:p>
            <a:pPr marL="68580" indent="0">
              <a:buNone/>
            </a:pPr>
            <a:r>
              <a:rPr lang="en-US" sz="2000" b="1" dirty="0" smtClean="0"/>
              <a:t>According to statistics, benefits, and other information; A degree as a Registered Nurse would be a better career choice overall. Nursing would better your life better then Medical Assisting in many ways, as:</a:t>
            </a:r>
          </a:p>
          <a:p>
            <a:pPr marL="68580" indent="0">
              <a:buNone/>
            </a:pPr>
            <a:endParaRPr lang="en-US" sz="2000" b="1" dirty="0" smtClean="0"/>
          </a:p>
          <a:p>
            <a:r>
              <a:rPr lang="en-US" sz="2000" b="1" dirty="0" smtClean="0"/>
              <a:t>More benefits for you and/or your family </a:t>
            </a:r>
          </a:p>
          <a:p>
            <a:r>
              <a:rPr lang="en-US" sz="2000" b="1" dirty="0" smtClean="0"/>
              <a:t>More options to better your degree</a:t>
            </a:r>
          </a:p>
          <a:p>
            <a:r>
              <a:rPr lang="en-US" sz="2000" b="1" dirty="0" smtClean="0"/>
              <a:t>More money to support your family, or you.</a:t>
            </a:r>
          </a:p>
          <a:p>
            <a:r>
              <a:rPr lang="en-US" sz="2000" b="1" dirty="0" smtClean="0"/>
              <a:t>More </a:t>
            </a:r>
            <a:r>
              <a:rPr lang="en-US" sz="2000" b="1" dirty="0"/>
              <a:t>o</a:t>
            </a:r>
            <a:r>
              <a:rPr lang="en-US" sz="2000" b="1" dirty="0" smtClean="0"/>
              <a:t>pportunity’s for benefits</a:t>
            </a:r>
          </a:p>
          <a:p>
            <a:r>
              <a:rPr lang="en-US" b="1" dirty="0" smtClean="0"/>
              <a:t>MORE everything!</a:t>
            </a:r>
          </a:p>
        </p:txBody>
      </p:sp>
    </p:spTree>
    <p:extLst>
      <p:ext uri="{BB962C8B-B14F-4D97-AF65-F5344CB8AC3E}">
        <p14:creationId xmlns:p14="http://schemas.microsoft.com/office/powerpoint/2010/main" val="40420706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685800"/>
          </a:xfrm>
        </p:spPr>
        <p:txBody>
          <a:bodyPr>
            <a:normAutofit fontScale="90000"/>
          </a:bodyPr>
          <a:lstStyle/>
          <a:p>
            <a:r>
              <a:rPr lang="en-US" dirty="0" smtClean="0"/>
              <a:t> </a:t>
            </a:r>
            <a:r>
              <a:rPr lang="en-US" b="1" u="sng" dirty="0" smtClean="0"/>
              <a:t>Medical Assistant Job Description</a:t>
            </a:r>
            <a:endParaRPr lang="en-US" b="1" u="sng" dirty="0"/>
          </a:p>
        </p:txBody>
      </p:sp>
      <p:sp>
        <p:nvSpPr>
          <p:cNvPr id="3" name="Content Placeholder 2"/>
          <p:cNvSpPr>
            <a:spLocks noGrp="1"/>
          </p:cNvSpPr>
          <p:nvPr>
            <p:ph idx="1"/>
          </p:nvPr>
        </p:nvSpPr>
        <p:spPr>
          <a:xfrm>
            <a:off x="304800" y="1219200"/>
            <a:ext cx="8763000" cy="6248400"/>
          </a:xfrm>
        </p:spPr>
        <p:txBody>
          <a:bodyPr>
            <a:normAutofit/>
          </a:bodyPr>
          <a:lstStyle/>
          <a:p>
            <a:pPr marL="68580" indent="0">
              <a:buNone/>
            </a:pPr>
            <a:endParaRPr lang="en-US" b="1" dirty="0"/>
          </a:p>
          <a:p>
            <a:pPr marL="68580" indent="0">
              <a:buNone/>
            </a:pPr>
            <a:r>
              <a:rPr lang="en-US" b="1" dirty="0" smtClean="0"/>
              <a:t>Perform </a:t>
            </a:r>
            <a:r>
              <a:rPr lang="en-US" b="1" dirty="0"/>
              <a:t>administrative and certain clinical duties under the direction of </a:t>
            </a:r>
            <a:r>
              <a:rPr lang="en-US" b="1" dirty="0" smtClean="0"/>
              <a:t>a doctor. Administrative </a:t>
            </a:r>
            <a:r>
              <a:rPr lang="en-US" b="1" dirty="0"/>
              <a:t>duties may include scheduling appointments, maintaining medical records, billing, and coding for insurance purposes. Clinical duties may include taking and recording vital signs and medical histories, preparing patients for examination, drawing blood, and administering medications as directed by physician.</a:t>
            </a:r>
          </a:p>
        </p:txBody>
      </p:sp>
    </p:spTree>
    <p:extLst>
      <p:ext uri="{BB962C8B-B14F-4D97-AF65-F5344CB8AC3E}">
        <p14:creationId xmlns:p14="http://schemas.microsoft.com/office/powerpoint/2010/main" val="3028485936"/>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8839200" cy="533400"/>
          </a:xfrm>
        </p:spPr>
        <p:txBody>
          <a:bodyPr>
            <a:normAutofit fontScale="90000"/>
          </a:bodyPr>
          <a:lstStyle/>
          <a:p>
            <a:pPr algn="ctr"/>
            <a:r>
              <a:rPr lang="en-US" dirty="0" smtClean="0"/>
              <a:t>         </a:t>
            </a:r>
            <a:r>
              <a:rPr lang="en-US" b="1" dirty="0" smtClean="0">
                <a:latin typeface="Segoe Script" pitchFamily="34" charset="0"/>
                <a:ea typeface="Ebrima" pitchFamily="2" charset="0"/>
                <a:cs typeface="Ebrima" pitchFamily="2" charset="0"/>
              </a:rPr>
              <a:t>Medical Assisting Facts:</a:t>
            </a:r>
            <a:endParaRPr lang="en-US" b="1" dirty="0">
              <a:latin typeface="Segoe Script" pitchFamily="34" charset="0"/>
              <a:ea typeface="Ebrima" pitchFamily="2" charset="0"/>
              <a:cs typeface="Ebrima" pitchFamily="2" charset="0"/>
            </a:endParaRPr>
          </a:p>
        </p:txBody>
      </p:sp>
      <p:sp>
        <p:nvSpPr>
          <p:cNvPr id="3" name="Content Placeholder 2"/>
          <p:cNvSpPr>
            <a:spLocks noGrp="1"/>
          </p:cNvSpPr>
          <p:nvPr>
            <p:ph idx="1"/>
          </p:nvPr>
        </p:nvSpPr>
        <p:spPr>
          <a:xfrm>
            <a:off x="1295400" y="1371600"/>
            <a:ext cx="6781800" cy="4953000"/>
          </a:xfrm>
        </p:spPr>
        <p:txBody>
          <a:bodyPr>
            <a:normAutofit fontScale="92500" lnSpcReduction="20000"/>
          </a:bodyPr>
          <a:lstStyle/>
          <a:p>
            <a:pPr>
              <a:buFontTx/>
              <a:buChar char="-"/>
            </a:pPr>
            <a:r>
              <a:rPr lang="en-US" b="1" dirty="0" smtClean="0"/>
              <a:t>They perform </a:t>
            </a:r>
            <a:r>
              <a:rPr lang="en-US" b="1" dirty="0"/>
              <a:t>a variety of tasks that are both administrative and </a:t>
            </a:r>
            <a:r>
              <a:rPr lang="en-US" b="1" dirty="0" smtClean="0"/>
              <a:t>clinical duties.</a:t>
            </a:r>
          </a:p>
          <a:p>
            <a:pPr>
              <a:buFontTx/>
              <a:buChar char="-"/>
            </a:pPr>
            <a:r>
              <a:rPr lang="en-US" b="1" dirty="0" smtClean="0"/>
              <a:t>They are paid $12.88 a hour as a beginner, in the year of 2011.</a:t>
            </a:r>
          </a:p>
          <a:p>
            <a:pPr>
              <a:buFontTx/>
              <a:buChar char="-"/>
            </a:pPr>
            <a:r>
              <a:rPr lang="en-US" b="1" dirty="0" smtClean="0"/>
              <a:t>They are under a Nurse on the totem pole, but do very similar duties. </a:t>
            </a:r>
            <a:endParaRPr lang="en-US" b="1" dirty="0" smtClean="0"/>
          </a:p>
          <a:p>
            <a:pPr>
              <a:buFontTx/>
              <a:buChar char="-"/>
            </a:pPr>
            <a:r>
              <a:rPr lang="en-US" b="1" dirty="0" smtClean="0"/>
              <a:t>May graduate with their degree in less then a year, depending on the school. </a:t>
            </a:r>
          </a:p>
          <a:p>
            <a:pPr>
              <a:buFontTx/>
              <a:buChar char="-"/>
            </a:pPr>
            <a:endParaRPr lang="en-US" b="1" dirty="0" smtClean="0"/>
          </a:p>
          <a:p>
            <a:pPr marL="68580" indent="0" algn="ctr">
              <a:buNone/>
            </a:pPr>
            <a:r>
              <a:rPr lang="en-US" b="1" u="sng" dirty="0" smtClean="0">
                <a:solidFill>
                  <a:srgbClr val="CC0066"/>
                </a:solidFill>
                <a:latin typeface="Segoe Script" pitchFamily="34" charset="0"/>
              </a:rPr>
              <a:t>Medical Assistants </a:t>
            </a:r>
          </a:p>
          <a:p>
            <a:r>
              <a:rPr lang="en-US" b="1" dirty="0" smtClean="0"/>
              <a:t>Schedule appointments</a:t>
            </a:r>
          </a:p>
          <a:p>
            <a:r>
              <a:rPr lang="en-US" b="1" dirty="0" smtClean="0"/>
              <a:t>Maintain </a:t>
            </a:r>
            <a:r>
              <a:rPr lang="en-US" b="1" dirty="0"/>
              <a:t>medical </a:t>
            </a:r>
            <a:r>
              <a:rPr lang="en-US" b="1" dirty="0" smtClean="0"/>
              <a:t>records</a:t>
            </a:r>
          </a:p>
          <a:p>
            <a:r>
              <a:rPr lang="en-US" b="1" dirty="0" smtClean="0"/>
              <a:t>Handle Billing</a:t>
            </a:r>
            <a:endParaRPr lang="en-US" b="1" dirty="0" smtClean="0"/>
          </a:p>
          <a:p>
            <a:r>
              <a:rPr lang="en-US" b="1" dirty="0" smtClean="0"/>
              <a:t>Handles Coding </a:t>
            </a:r>
            <a:r>
              <a:rPr lang="en-US" b="1" dirty="0"/>
              <a:t>for insurance </a:t>
            </a:r>
            <a:r>
              <a:rPr lang="en-US" b="1" dirty="0" smtClean="0"/>
              <a:t>purposes</a:t>
            </a:r>
          </a:p>
          <a:p>
            <a:r>
              <a:rPr lang="en-US" b="1" dirty="0" smtClean="0"/>
              <a:t>Vital Signs</a:t>
            </a:r>
          </a:p>
          <a:p>
            <a:pPr>
              <a:buFontTx/>
              <a:buChar char="-"/>
            </a:pPr>
            <a:endParaRPr lang="en-US" b="1" dirty="0" smtClean="0"/>
          </a:p>
          <a:p>
            <a:pPr>
              <a:buFontTx/>
              <a:buChar char="-"/>
            </a:pPr>
            <a:endParaRPr lang="en-US" dirty="0" smtClean="0"/>
          </a:p>
          <a:p>
            <a:pPr>
              <a:buFontTx/>
              <a:buChar char="-"/>
            </a:pPr>
            <a:endParaRPr lang="en-US" dirty="0"/>
          </a:p>
        </p:txBody>
      </p:sp>
    </p:spTree>
    <p:extLst>
      <p:ext uri="{BB962C8B-B14F-4D97-AF65-F5344CB8AC3E}">
        <p14:creationId xmlns:p14="http://schemas.microsoft.com/office/powerpoint/2010/main" val="2989583552"/>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14400"/>
            <a:ext cx="7162800" cy="5562600"/>
          </a:xfrm>
        </p:spPr>
        <p:txBody>
          <a:bodyPr>
            <a:normAutofit fontScale="90000"/>
          </a:bodyPr>
          <a:lstStyle/>
          <a:p>
            <a:r>
              <a:rPr lang="en-US" b="1" dirty="0" smtClean="0">
                <a:solidFill>
                  <a:srgbClr val="CC0066"/>
                </a:solidFill>
                <a:latin typeface="Segoe Script" pitchFamily="34" charset="0"/>
              </a:rPr>
              <a:t/>
            </a:r>
            <a:br>
              <a:rPr lang="en-US" b="1" dirty="0" smtClean="0">
                <a:solidFill>
                  <a:srgbClr val="CC0066"/>
                </a:solidFill>
                <a:latin typeface="Segoe Script" pitchFamily="34" charset="0"/>
              </a:rPr>
            </a:br>
            <a:r>
              <a:rPr lang="en-US" b="1" dirty="0">
                <a:solidFill>
                  <a:srgbClr val="CC0066"/>
                </a:solidFill>
                <a:latin typeface="Segoe Script" pitchFamily="34" charset="0"/>
              </a:rPr>
              <a:t/>
            </a:r>
            <a:br>
              <a:rPr lang="en-US" b="1" dirty="0">
                <a:solidFill>
                  <a:srgbClr val="CC0066"/>
                </a:solidFill>
                <a:latin typeface="Segoe Script" pitchFamily="34" charset="0"/>
              </a:rPr>
            </a:br>
            <a:r>
              <a:rPr lang="en-US" b="1" dirty="0" smtClean="0">
                <a:solidFill>
                  <a:srgbClr val="CC0066"/>
                </a:solidFill>
                <a:latin typeface="Segoe Script" pitchFamily="34" charset="0"/>
              </a:rPr>
              <a:t/>
            </a:r>
            <a:br>
              <a:rPr lang="en-US" b="1" dirty="0" smtClean="0">
                <a:solidFill>
                  <a:srgbClr val="CC0066"/>
                </a:solidFill>
                <a:latin typeface="Segoe Script" pitchFamily="34" charset="0"/>
              </a:rPr>
            </a:br>
            <a:r>
              <a:rPr lang="en-US" b="1" dirty="0">
                <a:solidFill>
                  <a:srgbClr val="CC0066"/>
                </a:solidFill>
                <a:latin typeface="Segoe Script" pitchFamily="34" charset="0"/>
              </a:rPr>
              <a:t/>
            </a:r>
            <a:br>
              <a:rPr lang="en-US" b="1" dirty="0">
                <a:solidFill>
                  <a:srgbClr val="CC0066"/>
                </a:solidFill>
                <a:latin typeface="Segoe Script" pitchFamily="34" charset="0"/>
              </a:rPr>
            </a:br>
            <a:r>
              <a:rPr lang="en-US" b="1" dirty="0" smtClean="0">
                <a:solidFill>
                  <a:srgbClr val="CC0066"/>
                </a:solidFill>
                <a:latin typeface="Segoe Script" pitchFamily="34" charset="0"/>
              </a:rPr>
              <a:t/>
            </a:r>
            <a:br>
              <a:rPr lang="en-US" b="1" dirty="0" smtClean="0">
                <a:solidFill>
                  <a:srgbClr val="CC0066"/>
                </a:solidFill>
                <a:latin typeface="Segoe Script" pitchFamily="34" charset="0"/>
              </a:rPr>
            </a:br>
            <a:r>
              <a:rPr lang="en-US" b="1" dirty="0">
                <a:solidFill>
                  <a:srgbClr val="CC0066"/>
                </a:solidFill>
                <a:latin typeface="Segoe Script" pitchFamily="34" charset="0"/>
              </a:rPr>
              <a:t/>
            </a:r>
            <a:br>
              <a:rPr lang="en-US" b="1" dirty="0">
                <a:solidFill>
                  <a:srgbClr val="CC0066"/>
                </a:solidFill>
                <a:latin typeface="Segoe Script" pitchFamily="34" charset="0"/>
              </a:rPr>
            </a:br>
            <a:r>
              <a:rPr lang="en-US" b="1" dirty="0" smtClean="0">
                <a:solidFill>
                  <a:srgbClr val="CC0066"/>
                </a:solidFill>
                <a:latin typeface="Segoe Script" pitchFamily="34" charset="0"/>
              </a:rPr>
              <a:t/>
            </a:r>
            <a:br>
              <a:rPr lang="en-US" b="1" dirty="0" smtClean="0">
                <a:solidFill>
                  <a:srgbClr val="CC0066"/>
                </a:solidFill>
                <a:latin typeface="Segoe Script" pitchFamily="34" charset="0"/>
              </a:rPr>
            </a:br>
            <a:r>
              <a:rPr lang="en-US" b="1" dirty="0" smtClean="0">
                <a:solidFill>
                  <a:srgbClr val="CC0066"/>
                </a:solidFill>
                <a:latin typeface="Segoe Script" pitchFamily="34" charset="0"/>
              </a:rPr>
              <a:t>Medical Assisting Benefits</a:t>
            </a:r>
            <a:r>
              <a:rPr lang="en-US" dirty="0" smtClean="0"/>
              <a:t/>
            </a:r>
            <a:br>
              <a:rPr lang="en-US" dirty="0" smtClean="0"/>
            </a:br>
            <a:r>
              <a:rPr lang="en-US" dirty="0" smtClean="0"/>
              <a:t>- Health Plan</a:t>
            </a:r>
            <a:br>
              <a:rPr lang="en-US" dirty="0" smtClean="0"/>
            </a:br>
            <a:r>
              <a:rPr lang="en-US" dirty="0" smtClean="0"/>
              <a:t>- Vision/Dental Insurance</a:t>
            </a:r>
            <a:br>
              <a:rPr lang="en-US" dirty="0" smtClean="0"/>
            </a:br>
            <a:r>
              <a:rPr lang="en-US" dirty="0" smtClean="0"/>
              <a:t>- Discounts</a:t>
            </a:r>
            <a:br>
              <a:rPr lang="en-US" dirty="0" smtClean="0"/>
            </a:br>
            <a:r>
              <a:rPr lang="en-US" dirty="0" smtClean="0"/>
              <a:t>- Paid Vacation</a:t>
            </a:r>
            <a:br>
              <a:rPr lang="en-US" dirty="0" smtClean="0"/>
            </a:br>
            <a:r>
              <a:rPr lang="en-US" dirty="0" smtClean="0"/>
              <a:t>- Sick Leave</a:t>
            </a:r>
            <a:br>
              <a:rPr lang="en-US" dirty="0" smtClean="0"/>
            </a:br>
            <a:r>
              <a:rPr lang="en-US" dirty="0" smtClean="0"/>
              <a:t>- Disability</a:t>
            </a:r>
            <a:br>
              <a:rPr lang="en-US" dirty="0" smtClean="0"/>
            </a:br>
            <a:r>
              <a:rPr lang="en-US" dirty="0" smtClean="0"/>
              <a:t>- Accident &amp; Retirement</a:t>
            </a:r>
            <a:br>
              <a:rPr lang="en-US" dirty="0" smtClean="0"/>
            </a:br>
            <a:r>
              <a:rPr lang="en-US" dirty="0" smtClean="0"/>
              <a:t>- 401k</a:t>
            </a:r>
            <a:br>
              <a:rPr lang="en-US" dirty="0" smtClean="0"/>
            </a:br>
            <a:endParaRPr lang="en-US" dirty="0"/>
          </a:p>
        </p:txBody>
      </p:sp>
    </p:spTree>
    <p:extLst>
      <p:ext uri="{BB962C8B-B14F-4D97-AF65-F5344CB8AC3E}">
        <p14:creationId xmlns:p14="http://schemas.microsoft.com/office/powerpoint/2010/main" val="489824351"/>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45455">
            <a:off x="398789" y="315791"/>
            <a:ext cx="3733800" cy="321850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6927"/>
            <a:ext cx="3429000" cy="286373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06914">
            <a:off x="4082293" y="2684111"/>
            <a:ext cx="4408413" cy="267759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603" y="2438400"/>
            <a:ext cx="3362337" cy="2754558"/>
          </a:xfrm>
          <a:prstGeom prst="rect">
            <a:avLst/>
          </a:prstGeom>
        </p:spPr>
      </p:pic>
      <p:sp>
        <p:nvSpPr>
          <p:cNvPr id="2" name="TextBox 1"/>
          <p:cNvSpPr txBox="1"/>
          <p:nvPr/>
        </p:nvSpPr>
        <p:spPr>
          <a:xfrm>
            <a:off x="495300" y="5334000"/>
            <a:ext cx="8153400" cy="923330"/>
          </a:xfrm>
          <a:prstGeom prst="rect">
            <a:avLst/>
          </a:prstGeom>
          <a:noFill/>
        </p:spPr>
        <p:txBody>
          <a:bodyPr wrap="square" rtlCol="0">
            <a:spAutoFit/>
          </a:bodyPr>
          <a:lstStyle/>
          <a:p>
            <a:r>
              <a:rPr lang="en-US" sz="5400" b="1" dirty="0" smtClean="0">
                <a:solidFill>
                  <a:schemeClr val="accent4"/>
                </a:solidFill>
              </a:rPr>
              <a:t>Medical Assisting</a:t>
            </a:r>
            <a:endParaRPr lang="en-US" sz="5400" b="1" dirty="0">
              <a:solidFill>
                <a:schemeClr val="accent4"/>
              </a:solidFill>
            </a:endParaRPr>
          </a:p>
        </p:txBody>
      </p:sp>
    </p:spTree>
    <p:extLst>
      <p:ext uri="{BB962C8B-B14F-4D97-AF65-F5344CB8AC3E}">
        <p14:creationId xmlns:p14="http://schemas.microsoft.com/office/powerpoint/2010/main" val="3710138039"/>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9448800" cy="914400"/>
          </a:xfrm>
        </p:spPr>
        <p:txBody>
          <a:bodyPr>
            <a:noAutofit/>
          </a:bodyPr>
          <a:lstStyle/>
          <a:p>
            <a:r>
              <a:rPr lang="en-US" sz="3600" b="1" u="sng" dirty="0" smtClean="0">
                <a:latin typeface="Segoe Script" pitchFamily="34" charset="0"/>
              </a:rPr>
              <a:t>Registered Nurse Job Description</a:t>
            </a:r>
            <a:endParaRPr lang="en-US" sz="3600" b="1" u="sng" dirty="0">
              <a:latin typeface="Segoe Script" pitchFamily="34" charset="0"/>
            </a:endParaRPr>
          </a:p>
        </p:txBody>
      </p:sp>
      <p:sp>
        <p:nvSpPr>
          <p:cNvPr id="3" name="Content Placeholder 2"/>
          <p:cNvSpPr>
            <a:spLocks noGrp="1"/>
          </p:cNvSpPr>
          <p:nvPr>
            <p:ph idx="1"/>
          </p:nvPr>
        </p:nvSpPr>
        <p:spPr>
          <a:xfrm>
            <a:off x="533400" y="1524000"/>
            <a:ext cx="8077200" cy="4876800"/>
          </a:xfrm>
        </p:spPr>
        <p:txBody>
          <a:bodyPr>
            <a:normAutofit fontScale="92500" lnSpcReduction="10000"/>
          </a:bodyPr>
          <a:lstStyle/>
          <a:p>
            <a:pPr marL="68580" indent="0">
              <a:buNone/>
            </a:pPr>
            <a:r>
              <a:rPr lang="en-US" b="1" dirty="0">
                <a:latin typeface="Segoe Script" pitchFamily="34" charset="0"/>
              </a:rPr>
              <a:t>Registered Nurses </a:t>
            </a:r>
            <a:r>
              <a:rPr lang="en-US" b="1" dirty="0" smtClean="0">
                <a:latin typeface="Segoe Script" pitchFamily="34" charset="0"/>
              </a:rPr>
              <a:t>comprise </a:t>
            </a:r>
            <a:r>
              <a:rPr lang="en-US" b="1" dirty="0">
                <a:latin typeface="Segoe Script" pitchFamily="34" charset="0"/>
              </a:rPr>
              <a:t>the largest group of healthcare workers. To become an RN, students must learn what it takes to work directly with patients and their families. They are the primary point of contact between the patient and the world of health care, both at the bedside and in out-patient settings. RNs perform frequent patient evaluations, including monitoring and tracking vital signs, performing procedures such as IV placement, phlebotomy, and administering medications</a:t>
            </a:r>
            <a:r>
              <a:rPr lang="en-US" b="1" dirty="0" smtClean="0">
                <a:latin typeface="Segoe Script" pitchFamily="34" charset="0"/>
              </a:rPr>
              <a:t>. To as small, as taking vital signs. </a:t>
            </a:r>
            <a:r>
              <a:rPr lang="en-US" b="1" dirty="0">
                <a:latin typeface="Segoe Script" pitchFamily="34" charset="0"/>
              </a:rPr>
              <a:t>Because the RN is much more regular contact with patients than are physicians, the RN is usually first to notice problems or raise concerns about patient progress</a:t>
            </a:r>
            <a:r>
              <a:rPr lang="en-US" b="1" dirty="0" smtClean="0">
                <a:latin typeface="Segoe Script" pitchFamily="34" charset="0"/>
              </a:rPr>
              <a:t>. </a:t>
            </a:r>
            <a:endParaRPr lang="en-US" b="1" dirty="0">
              <a:latin typeface="Segoe Script" pitchFamily="34" charset="0"/>
            </a:endParaRPr>
          </a:p>
          <a:p>
            <a:pPr marL="68580" indent="0">
              <a:buNone/>
            </a:pPr>
            <a:endParaRPr lang="en-US" dirty="0"/>
          </a:p>
        </p:txBody>
      </p:sp>
    </p:spTree>
    <p:extLst>
      <p:ext uri="{BB962C8B-B14F-4D97-AF65-F5344CB8AC3E}">
        <p14:creationId xmlns:p14="http://schemas.microsoft.com/office/powerpoint/2010/main" val="3757860047"/>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7024744" cy="1143000"/>
          </a:xfrm>
        </p:spPr>
        <p:txBody>
          <a:bodyPr/>
          <a:lstStyle/>
          <a:p>
            <a:r>
              <a:rPr lang="en-US" b="1" dirty="0" smtClean="0">
                <a:latin typeface="Segoe Script" pitchFamily="34" charset="0"/>
              </a:rPr>
              <a:t>Registered Nursing Facts</a:t>
            </a:r>
            <a:endParaRPr lang="en-US" b="1" dirty="0">
              <a:latin typeface="Segoe Script" pitchFamily="34" charset="0"/>
            </a:endParaRPr>
          </a:p>
        </p:txBody>
      </p:sp>
      <p:sp>
        <p:nvSpPr>
          <p:cNvPr id="3" name="Content Placeholder 2"/>
          <p:cNvSpPr>
            <a:spLocks noGrp="1"/>
          </p:cNvSpPr>
          <p:nvPr>
            <p:ph idx="1"/>
          </p:nvPr>
        </p:nvSpPr>
        <p:spPr>
          <a:xfrm>
            <a:off x="685800" y="1524000"/>
            <a:ext cx="7924800" cy="4876800"/>
          </a:xfrm>
        </p:spPr>
        <p:txBody>
          <a:bodyPr>
            <a:normAutofit fontScale="70000" lnSpcReduction="20000"/>
          </a:bodyPr>
          <a:lstStyle/>
          <a:p>
            <a:r>
              <a:rPr lang="en-US" dirty="0" smtClean="0"/>
              <a:t>Registered Nurses have to have a minimum of a two year </a:t>
            </a:r>
            <a:r>
              <a:rPr lang="en-US" b="1" dirty="0" smtClean="0"/>
              <a:t>degree</a:t>
            </a:r>
            <a:r>
              <a:rPr lang="en-US" dirty="0" smtClean="0"/>
              <a:t>. </a:t>
            </a:r>
          </a:p>
          <a:p>
            <a:r>
              <a:rPr lang="en-US" dirty="0" smtClean="0"/>
              <a:t>Registered Nurses are right below physician assistants, which are right below doctors. </a:t>
            </a:r>
          </a:p>
          <a:p>
            <a:r>
              <a:rPr lang="en-US" dirty="0" smtClean="0"/>
              <a:t>Registered Nurses minimum </a:t>
            </a:r>
            <a:r>
              <a:rPr lang="en-US" b="1" dirty="0" smtClean="0"/>
              <a:t>salary</a:t>
            </a:r>
            <a:r>
              <a:rPr lang="en-US" dirty="0" smtClean="0"/>
              <a:t> starts at $22.00 an hour, depending on the degree. </a:t>
            </a:r>
          </a:p>
          <a:p>
            <a:r>
              <a:rPr lang="en-US" dirty="0" smtClean="0"/>
              <a:t>Registered Nurses receive many </a:t>
            </a:r>
            <a:r>
              <a:rPr lang="en-US" b="1" dirty="0" smtClean="0"/>
              <a:t>benefits</a:t>
            </a:r>
            <a:r>
              <a:rPr lang="en-US" dirty="0" smtClean="0"/>
              <a:t> such as </a:t>
            </a:r>
          </a:p>
          <a:p>
            <a:pPr marL="68580" indent="0">
              <a:buNone/>
            </a:pPr>
            <a:r>
              <a:rPr lang="en-US" dirty="0"/>
              <a:t>	</a:t>
            </a:r>
            <a:r>
              <a:rPr lang="en-US" dirty="0" smtClean="0"/>
              <a:t>- Paid time off</a:t>
            </a:r>
          </a:p>
          <a:p>
            <a:pPr marL="68580" indent="0">
              <a:buNone/>
            </a:pPr>
            <a:r>
              <a:rPr lang="en-US" dirty="0"/>
              <a:t>	</a:t>
            </a:r>
            <a:r>
              <a:rPr lang="en-US" dirty="0" smtClean="0"/>
              <a:t>- Health Insurance for you, + your family. </a:t>
            </a:r>
          </a:p>
          <a:p>
            <a:pPr marL="68580" indent="0">
              <a:buNone/>
            </a:pPr>
            <a:r>
              <a:rPr lang="en-US" dirty="0"/>
              <a:t>	</a:t>
            </a:r>
            <a:r>
              <a:rPr lang="en-US" dirty="0" smtClean="0"/>
              <a:t>- Dental &amp; Vision Insurance for you, + your family</a:t>
            </a:r>
          </a:p>
          <a:p>
            <a:pPr marL="68580" indent="0">
              <a:buNone/>
            </a:pPr>
            <a:r>
              <a:rPr lang="en-US" dirty="0"/>
              <a:t>	</a:t>
            </a:r>
            <a:r>
              <a:rPr lang="en-US" dirty="0" smtClean="0"/>
              <a:t>- Pension Plans </a:t>
            </a:r>
          </a:p>
          <a:p>
            <a:pPr marL="68580" indent="0">
              <a:buNone/>
            </a:pPr>
            <a:r>
              <a:rPr lang="en-US" dirty="0" smtClean="0"/>
              <a:t>	- Tax saving plans</a:t>
            </a:r>
          </a:p>
          <a:p>
            <a:pPr marL="68580" indent="0">
              <a:buNone/>
            </a:pPr>
            <a:r>
              <a:rPr lang="en-US" dirty="0"/>
              <a:t>	</a:t>
            </a:r>
            <a:r>
              <a:rPr lang="en-US" dirty="0" smtClean="0"/>
              <a:t>- Life Insurance for you, + your family</a:t>
            </a:r>
          </a:p>
          <a:p>
            <a:pPr marL="68580" indent="0">
              <a:buNone/>
            </a:pPr>
            <a:r>
              <a:rPr lang="en-US" dirty="0"/>
              <a:t>	</a:t>
            </a:r>
            <a:r>
              <a:rPr lang="en-US" dirty="0" smtClean="0"/>
              <a:t>- Tuition Reimbursement</a:t>
            </a:r>
          </a:p>
          <a:p>
            <a:pPr marL="68580" indent="0">
              <a:buNone/>
            </a:pPr>
            <a:r>
              <a:rPr lang="en-US" dirty="0"/>
              <a:t>	- </a:t>
            </a:r>
            <a:r>
              <a:rPr lang="en-US" dirty="0" smtClean="0"/>
              <a:t>Adoption </a:t>
            </a:r>
            <a:r>
              <a:rPr lang="en-US" dirty="0"/>
              <a:t>Assistance/Child </a:t>
            </a:r>
            <a:r>
              <a:rPr lang="en-US" dirty="0" smtClean="0"/>
              <a:t>Care</a:t>
            </a:r>
          </a:p>
          <a:p>
            <a:pPr marL="68580" indent="0">
              <a:buNone/>
            </a:pPr>
            <a:r>
              <a:rPr lang="en-US" dirty="0"/>
              <a:t>	</a:t>
            </a:r>
            <a:r>
              <a:rPr lang="en-US" dirty="0" smtClean="0"/>
              <a:t>- Paid Vacation</a:t>
            </a:r>
          </a:p>
          <a:p>
            <a:pPr marL="68580" indent="0">
              <a:buNone/>
            </a:pPr>
            <a:r>
              <a:rPr lang="en-US" dirty="0"/>
              <a:t>	</a:t>
            </a:r>
            <a:r>
              <a:rPr lang="en-US" dirty="0" smtClean="0"/>
              <a:t>- Sick Leave</a:t>
            </a:r>
          </a:p>
          <a:p>
            <a:pPr marL="68580" indent="0">
              <a:buNone/>
            </a:pPr>
            <a:r>
              <a:rPr lang="en-US" dirty="0"/>
              <a:t>	</a:t>
            </a:r>
            <a:r>
              <a:rPr lang="en-US" dirty="0" smtClean="0"/>
              <a:t>- Discounts</a:t>
            </a:r>
          </a:p>
          <a:p>
            <a:pPr marL="68580" indent="0">
              <a:buNone/>
            </a:pPr>
            <a:r>
              <a:rPr lang="en-US" dirty="0"/>
              <a:t>	</a:t>
            </a:r>
            <a:r>
              <a:rPr lang="en-US" dirty="0" smtClean="0"/>
              <a:t>- 401k</a:t>
            </a:r>
          </a:p>
          <a:p>
            <a:pPr marL="68580" indent="0">
              <a:buNone/>
            </a:pPr>
            <a:endParaRPr lang="en-US" dirty="0" smtClean="0"/>
          </a:p>
          <a:p>
            <a:pPr marL="68580" indent="0">
              <a:buNone/>
            </a:pPr>
            <a:endParaRPr lang="en-US" dirty="0" smtClean="0"/>
          </a:p>
          <a:p>
            <a:pPr marL="68580" indent="0">
              <a:buNone/>
            </a:pPr>
            <a:endParaRPr lang="en-US" dirty="0"/>
          </a:p>
        </p:txBody>
      </p:sp>
    </p:spTree>
    <p:extLst>
      <p:ext uri="{BB962C8B-B14F-4D97-AF65-F5344CB8AC3E}">
        <p14:creationId xmlns:p14="http://schemas.microsoft.com/office/powerpoint/2010/main" val="611731507"/>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024744" cy="1143000"/>
          </a:xfrm>
        </p:spPr>
        <p:txBody>
          <a:bodyPr>
            <a:normAutofit/>
          </a:bodyPr>
          <a:lstStyle/>
          <a:p>
            <a:r>
              <a:rPr lang="en-US" sz="6000" b="1" dirty="0" smtClean="0"/>
              <a:t>Nursing</a:t>
            </a:r>
            <a:endParaRPr lang="en-US" sz="60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4912" y="312372"/>
            <a:ext cx="2667000" cy="3115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6770" y="1211845"/>
            <a:ext cx="3257550" cy="2285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descr="https://encrypted-tbn3.gstatic.com/images?q=tbn:ANd9GcTOVMFwIdwafPhaU8bn6qtrs96hero_kAmzfyDED_grnPFjU6x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725374"/>
            <a:ext cx="3255818" cy="21587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3789886"/>
            <a:ext cx="3400425" cy="242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70899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46483"/>
            <a:ext cx="3171825" cy="2265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4" descr="data:image/jpeg;base64,/9j/4AAQSkZJRgABAQAAAQABAAD/2wCEAAkGBhIQERIUExIUFRQUEhUVFxQVFBQVFBUVFBUVFBcUFRQXHSYeFxkjGRQVHy8gIycpLCwsFR4xNTAqNSYrLCkBCQoKDgwOGg8PGiocHBwpLCkpKSkpLikpKSkpKTUpLCkpKSksKSkpKSkpKSkpKSkpLCwpKSwsKSwsLCkpKSkpLP/AABEIALwAuwMBIgACEQEDEQH/xAAcAAACAgMBAQAAAAAAAAAAAAAEBQMGAQIHAAj/xABPEAABAwIBBwQLDAcIAwEAAAABAAIDBBEhBQYSMUFRcSJhgZEHEyMyNHKTsbPB0hQWQlJTVHSSlKHR8BckM0NiZMIVNURjc4K04YOj8SX/xAAZAQACAwEAAAAAAAAAAAAAAAACAwABBAX/xAArEQACAQIFAwUAAQUAAAAAAAAAAQIDEQQSEyExQVFSBRQVIjJhIzNCYnH/2gAMAwEAAhEDEQA/ALRkyifVmeSSoqGkVU8YEczmMDY5HMaA0cwRzM1rjwqs23/WHKPNI8io+m1Xp3qwvdZi0znJOyMairFdjzdBfb3VV2+kOUc2b9nECqq7fSHprA7lLEhxPFLnVkuocKcWKv7BPzqr+0PWf7A/mqv7Q5NFkJetPuN0o9hV/YH81V/aHLIze/mqv7Q9NgFmymtPuTTj2I4czWloJqq25APhDlv7y2fOq37S9PoO9bwHmW6Yqsu4OnHsV4Zls+dVn2l6z7y2fOq37S9WELymrLuTTj2KvW5rxQxvkdVVuixpcf1l+xcxrsvThx0aipA2AzPJA47V1vO+Mvp9EXAc9t7bhc+cBcaytAGykWsAbdGq6VOtNdRtOlB9ASXOqsGqqn8o78UFLnrXD/FS+Uf+KlylktzASBdu/Z/0q9UoFXm+ox0IrlDuLPSuP+Km+u78UJWdkDKDDb3TLx7Y/wDFJhOW6vMpYKd1RI2MNsXX5RwAABJJO4AFHrTW7YOhB7JBP6Sco/OZfru/Fe/STlH51L9d34pxT9jQPaXGY9DdV94KpeU8nPglfG/W02vsO0HqVxxLlwy54bLu0PB2Sco/Opfru/FWnMDPGWrqmwVVVUDtgtG5kz28sYhp449NlzGK18VJHOWODmkgtIIIOIINwR0o9WfcVpw7H05728fCqz7Q5T5q5RkfSsL3lxD5maTsXERzSRtudp0WhI8weyDFlKNrHEMqQLOjJHdLAXkj3gm9xrHBM80fBR/rVP8AyZk2lJyTuZqscvBnNQ8io+mVXp3J1WTDQA22STNX9nUfTKr07k2q2XBO5oPWgn+mXH8ogpjygsvOJ4qOkdZwUdVNr4pFRj6SuSmoaNZAUzHA6iqbUSXqANzU4gqXNta2Ky6u+5odMeWWUHRzuc4NON9yNsnxkpboW1YeRjkjgPMtgvM1Dh6l5MAMheXgvKyEFZAHtsd65BndkV0czxa/wmn4zXG+A3jUQuypBnVkUzxEsA024i+7mOwpdRXWwyDszlWSa0O5D8Dv9R3oyXNCneblvVcBZyzm7GGCQPLCNbjqvtFt90xyQyTR5djuI9YWCW3B0ItNblBzozS7U7uTeSd18OZezRzekEnbHi1mkAHecDccL9a6HWMBFiEFFCGEm5x/N1NR2sMjTSeYiop3HTaQ7ub9AlziCNR6RY4Kq52ZPa97yRjoM43u6x6rK2SVDWudgSXBpIF8Q0W24agkeUoCWlx1udfgNQHUgi7O41pNHKpYi1xCtWRcgR1WS6uQNtPSOErXD95E7RD2P36NrjiUJnFk6zrga10LM1kIyLVPbrNPM2TfpBp9pp6V0FO6TOXOnllY4/DUOY4OaS1zSCCDYgjUQRqK+kex/KXZPgcTcu7Y4k6yXTSEk8SV82SNsbL6R7Hf9203B/pXrbR4Zhr7WDc2D3Kf6ZV+nemdTUhukDtZZaZlU7XQzEi593Vfp3p8/J8btbAUFT9MGK+qK3RixBKAlN9PxjZWeqoI2kWbbA7VWHNwd4xWKu9kaqSsIT4QeCsFFk9szTdxBbYiyr4/bngrRkdpxtuCRBXlYfJ7EsNMInsIJOKPfrKFqDymeMijrWqCtsJY8asErIWCE4WbBeXgvKEMLUa1vZaDWoQoOV8lRzSO09jjbm5Wsc60qGiMBo1ABEZUgk0pO5yGxJJDTYC+u6Be4ua0u12xXMndHSprhgsnKKjkapTrUUz0k1oG7XygVplOn0mrPbrlEyC4Q3LaKflLJ2mMQhMj1RpnSQE9xqw2J+5ri4AP6iWnirVVU2tVvK2T9JpCbTnZgTgpIoOUoSyWRjhYte5p4tJHqX0V2Oj/APm03B/pXr57y3pmUl/fG13fGIw0jznavoTsdf3bTcH+leu5Qd4nAxKadmWHMb9hN9OrPTuViVdzH/YTfTqz071YboZ/pkh+QDKYubfwlVWpaWNI3nzqy5Ufj/tSOsiuBxWSqrj4MqYaRUngncFc6NwDSMQi/wCxmlwJ13TF2SIj8HpStJ3uhmorWYJSSue4aWNkbLOWlvOVhlG1mr71HUd8zifMnQi0txcmm9iywyaTQeZb3QMcwDBjbBRRVV72OpNuANLrxQHbTvWe2nerIHXWoQPbDvWRIVCg5wvr6vP9yoecWRZIXtIf3N1zgzVY965xNtXMrf24rBmKCcFJWGU6jgzmssutCVE+CtmVs23ucXRBpDjfRJ0bHm5kJQ5lOc4GctDQb6DTcu5i7UAuc6M81jqRxEFG7ZT6We7ynYFwrbl/N+OePkta2RjeQWgDAfAO8KosBGBwPOgq0nTYUK6qq6NHsS6qpLpy2K61kprAnWbHDfghjBsvUOeZeze7b3o5WzDaur9j2MjJ1ODrHbAeIlkBSB9uHR61Zsxx+pR+PP6eVdnBpxi0zlY+2zGWZlRowzC3+Oq/TvT33dzFV7M89ym+nVfp3p6SpWTzuzM0LZQWvlBOljuQcjASBjsKNrRyekIbR5fV5lmalfkerWNHYdaLZqQcx18UVHqCcuQGRuN3EbkPP3zOJUzHd1PBRVHft6VVyBrort6FFRDEom/JQ9Ha5xVtboi4DAvLGkN69pjeiIZXljTG9e0hvUKMrC9pDesaQ3qEM3WFjSG9ayvs0ltr2wvqvsvzKFgdZlMDtjW4uZYE7A5wuG8bEE7rhV92TwTpOxJx/wDu9Me1BgDQSbEm51ueTdzzzkknqUDvzzLNNZndmuH14BjCtJWhoPBEVErY23dtNhvJS2tJc2+rHUqHRTYvccTxuOnFWTMjwKPx5/8AkSqskYE848ys2Y/gUfjz+nlW7DcMx4+P5DM0T3Kb6bV+nenqr+abu5zfTav07k800FWX3Zmp/kjq5ByW3xOIG8DX5x1odkgL3Da3Rv0tutquMl7HbA17bc7tE/0lQabWveSQLka7bGhqQ3vuPS2NnIpg1IRzsEUDqTEAQRu7o66jn/aN6VszW7xiopDy28Cq6ECnTEDFK8o1LmMGibElSPlu63Ogsrv1IM12HawtqMtzDU5CNziqCe++5a1hwQcAVlot+RKp77lziU2uk2b4wTlHHgB8mbrXSWVgNRAm4CGZVh7btxaSbH4wBtcc2HVZA5YrS5wpYj3SRt5Hj91CcC7xnYtHWiXgNAY0WAAA5gAAAlyfQfGFluRvdj615rAMSopBd7W6gOVYayRqvzILOPKXaYXO22w4nUOspY6MXJ5UL56vt85t3rTot6NZRdYywAQmbdGQwOOsjDpxv1o2sZc3QmuVlKy6CyVtmu4t9asGY/gUfjz+nlSSXvHcW2+9O8yPAo/Hn9PKt2F4Zzsd0Js1nDtc/wBNq9n+e5O+2D8gpJmsO5z/AE2r9O5OHSAaygq/tmaH5I6qoaNHlDb5kvqHBxFgTz2sEc+TSIAHX+CUZRzjp4CQ+VukPgNOk/6o1dKzyhccnYPL9IWxBU19SrlPnMZz3Nui2+t2J6hgFYW6kSBZrTHA8StXnun+31rNIeSOJ860ce6HxVfQoFMnK6UHlqSxbwR1JT3cdI2xwQWUqAyPN3AWwSop8jWV2tlUNM5NZshNOuTzKJuR4m/vR1hGyIsGQe9P52JsleRWgNNjfFMgUyPAt8myWZyTObBIGvdGXMPdWjlMxHe/xHV0pkChGzh7nAtwbbHZfSNvNfpVSfQKmt7g2buR3MjkdI7uszg5ztbhZui0EnFxAw6FqyV8biyW2n8Eg4SN+OB6kbHMWm/WN/4KvZ6yOnfSxR3Aa7tzpBrabaLGX2XuSeCX0HJNyHTIxr2qp5zF1RPDC3VpabuDdX3+ZWWN5bGLm5sBffZV/NioE1RVv+JI2McA38boWaqX0vIfRwhrQBqAUNSETM6yF0SVAVzcCnwa7i3zlN8yPAo/Hn9PKlmU22jdxb50zzH8Cj8ef08q24XhmPG72A8mZSZDFOZJGsaK2qxJt++eeJS6r7IMeqnjMv8AmOOhGDzDF7ugBVbshzEUrQCRfKlZqNtTpPxQfY6y57nmbJI8lnePDuUAHfDF9Rbgb8Vc4NybM0ZJRRapqTKNaOUXtY7Y28EZG4jv3dJReR+xtBGbvFzuAsCefartXVUUcZfJI1jMLOJsDtw2m43X1pA/OOSfk0URIvYzzNtGPFZrceKV/wBGp7bE1RklsRYWMDWaiBbX60zSeHJei4SVNQ+WQnk6TtFgJ+JGMAnmillkUAsAF6OmLpCRtACla1EUjcVEUwV2THtIOBHMUnrc3ah7nOay4J+MFcH6lNBqRZEVmOX12a1UB+weeFj5ilwyLMzvoZBxY5dnCwVTgFmKRkQWZ+QmWkrBJGDsHUtBSMPwQiUbA3EROCgY3RbxN05yjRMbG4gWISOSSwHBLlsxtPdET3YnisWCje6+Ky0ghAabA+UJsCk2ZUFn1jvjTNH1WA/1I7KRNvzvUWaZ5M3+r/QxUaLWpsbSi5Ub3WU9taFYNJ11BKAcrPPazxaeojBN8yD+pR+PP6eVLMqG4tvd5kyzH8Cj8eb08q24XhmPGPaJz7PXJ/b4mtucK+uP/sshsg5jSPAABtfW7vf+1b4HQN7a+YsAbWVeiXuAxMzr2B1nBaTZ0PmDmUwMYH72Rlxbe1gw6+pVVk1JoVTV4oKdkulo2Nkq5tLRAaDK46IAwDY2HE8Aktf2Q5pTo0dM4M1CaQNH1Ivx6ltSZkOqX9skMkrjiZZja5/gbqaOhWbJ+R2MNgNNwwvs69v5wSlvwN2QpzaybUSPEkpNye+eTfgPwV1AQEzmAhjncu/etxI6tQ4o2Nw51TSRTdyRoRNMMUM1y3ZlCJnfSMHSPUomkVZsxlbL8VNJTxyX0qiTQba1hq5Tr7LkDDem8YVHqKimqMqNMkjCIY26IIwae2aWJOpznNFuZp3q9NRqVwXFokCwV4LxVlGjl5qw4LLVCA+U2Xhk8VVSsNrHirhVi8bx/CfMqhUi46UqoaKBBprLDihmv2KZjkk1tAGVn2a47gVHmcy0DifhSvPmHqW2WHYHcQoMjZTip6Vz5XhjGyOxO0mxsBtKtcjXfTHzxgVWc4s5GxMcyBwdKbDeGDab6rqv5TzmmrHEAmOE6mDBzhsLz6lDFTgWskzq24HUsPbeRpS5RljcHPe5+8OJN9+G9dOzGN6GI73zHrnkXMZ410zMLwCHjL6aRbcFJtSOf6rFfWxyHslv7owbqiuPXUW9SSZClcCQ1zm4bCRu3K350ZFFTO64voz1Q66h5UuSMx424kfeU6VRRm7mCNNygrHVG5chEMUz5AO2RscMdJzrtxDWjE43SpuVZJjaJpij+MbdscPMwffzoLJ2Q2NAJGoWHDdwTyjgvqFmj7+ZZ3PsNydyKgydZ1x0nn47VLVSaWA0mtHEXPOUcI7LYA71UXYpq4LFHdpbpHEW14i+26qjsnSvkbonubQe2HAglhwAxxJxV1tfAjXh1rluVc4an3THR0rxEA2zy5jSWnG5NxgdQS6n2aNGHvG6GbKCKN3JDnOcCXP0uW4k432Wvja2F0zosuyQnkOeBuJDm9VlSqilmgeHSSmSUPaD8VzH6nNI6ME8ZWka23Wa7TOk6UWi80efrdUjOlp9RRcmfEA1NefqhczmqcdVgeC2jqgQma80JeEg9zohz6j+Sf1tWhz7Zsid9YeoKiNmW3bhvVa8yvaUy5Pz3e9wYI2tDiGm5JNjgtJDgeKqUFSA9uPwh5wrVI7vuJRQm5LcGdKMGsoFMNqxHKtiUG82KMYldGuWmF0Rts18FTcs05qGwxg2EZcbWwJcRjxsFee2XSCsycGyhwVSdkNpvazAKag0BqUvarIl7kPI5Yb3NCdwOpYui5heAQ8ZfTSLnVQV0XMLwCHjL6aRdXAcM5HqnERBT04L5ycT7qqRw7s8o+NqHotc/wBLqfTOR9NTF5sOk7kNb+4zNS2ggynbpG2wa9/BMmOAw+6yibStAAstTSG9w9w5tY6kFmi20wxp4eZbgfnWgA2ZuoscOe7T6x962OUnMF3xEc4c0jzq81uSsvYNc+ypNTmcJJJZXEiSR5N22tog8lpvr3qwuzhiN7aVxswSqoy0+Tk4sHN3x6UM5JobCE09thUMyHaWkXPJ2XIsPFAwCmOaz/jvHQCp/dR+M/rKxDlB7SSLHnxukXia/wCquoHNmaX65H9AA9S2jzJaP3kv1x62ppHl6Ta1pHUpBnNjjHh43/StOIDdYWjM4/BmeOIYfUEnziyPLTM0myh2BNnMttsACDtPmKuPvjj+K77krytGyo0RplrdoLNI4CwsQcMS49KKKhcHPWSKbQ0tY9jX9rbY49+b2B4LoZkuT1qKFsTWhrXtwFrHBAy12hI6+ItgRirTSGxcp7SCNLFQ1CXz5QdsaVDJlJx2KZ4j1ENbPZQ1sgI6UtdO/Eodkzy6x1IZTTQeUIkKhJW5kUeksqHLgGqnro2YPgEPGX00i5rVPXScwvAIeMvppF1sDwzkeqf4gORqQvM+73ZU4/8AmcrFDAGiwC0nzRj03lk1RGHvLyyOQBmk86TiAWnWSStPemPndX5VvsLTKgpSzX5OaqristgvQWzWIL3pj53V+Vb7Cz71P5ur8qz2FXt/5K1v4DtFC5Qpi9thYn+LUo/en/N1flWewve9P+bq/Kt9hR4dPqWq7T4EM2T5IsToNw1d9h9yWPc9oLtIEncAPvJKt780QddVVnjIw/0Id2YMJ1zVH14/YSXgu0jXH1C3MSt90wN79V1iNr74hWP9HsF/21T5RvsLduYcQ/xFV5RvsIXgf9hnyEfEr7oiNhWAwbVYzmJF84qvKN9haHMGH5ep8o32EPsH5E+QXiVqfvhbVZSNCsB7H8Hy1T5RvsL3vBh+XqfKN9hT2D8i/fx8WV5xUblZveDD8vU+Ub7C8ex9B8tU+Ub7CH49+RPkI+JVHFQvIVv/AEewfLVPlG+wtf0d0/ytR5RvsKfHvyL+Rj4spb1A8bVe/wBHVP8AK1HlG+ysHscU/wArUeUb7Knx78gl6lHxZQQFpK/BdA/RvTfK1HlG+ysHsaUp1yT/AF2+yr9g/IL5OPizl9TJiup5gj9Qh4y+mkUJ7F1J8ef67fZVpyVkeKmiZFGOSwG18SbkuJJ3kkrZQo6Save5gxeJVa1lw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1451" y="304800"/>
            <a:ext cx="2414587" cy="2427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8243" y="2286000"/>
            <a:ext cx="4109170" cy="2990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6038" y="12893"/>
            <a:ext cx="3381375" cy="2532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6225" y="1896850"/>
            <a:ext cx="2538413" cy="2686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33806" y="4369778"/>
            <a:ext cx="2892425" cy="2118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8757" y="4267200"/>
            <a:ext cx="2305049" cy="2305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14638" y="2412072"/>
            <a:ext cx="1809750" cy="2533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526231" y="5290703"/>
            <a:ext cx="3221182" cy="1200329"/>
          </a:xfrm>
          <a:prstGeom prst="rect">
            <a:avLst/>
          </a:prstGeom>
          <a:noFill/>
        </p:spPr>
        <p:txBody>
          <a:bodyPr wrap="square" rtlCol="0">
            <a:spAutoFit/>
          </a:bodyPr>
          <a:lstStyle/>
          <a:p>
            <a:r>
              <a:rPr lang="en-US" sz="2400" b="1" dirty="0" smtClean="0">
                <a:solidFill>
                  <a:schemeClr val="accent5">
                    <a:lumMod val="75000"/>
                  </a:schemeClr>
                </a:solidFill>
              </a:rPr>
              <a:t>Which is a Nurse,  &amp; which is a Medical Assistant?</a:t>
            </a:r>
            <a:endParaRPr lang="en-US" sz="2400" b="1" dirty="0">
              <a:solidFill>
                <a:schemeClr val="accent5">
                  <a:lumMod val="75000"/>
                </a:schemeClr>
              </a:solidFill>
            </a:endParaRPr>
          </a:p>
        </p:txBody>
      </p:sp>
    </p:spTree>
    <p:extLst>
      <p:ext uri="{BB962C8B-B14F-4D97-AF65-F5344CB8AC3E}">
        <p14:creationId xmlns:p14="http://schemas.microsoft.com/office/powerpoint/2010/main" val="80601246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381</TotalTime>
  <Words>561</Words>
  <Application>Microsoft Office PowerPoint</Application>
  <PresentationFormat>On-screen Show (4:3)</PresentationFormat>
  <Paragraphs>68</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Austin</vt:lpstr>
      <vt:lpstr>Medical Assisting Vs. Nursing</vt:lpstr>
      <vt:lpstr> Medical Assistant Job Description</vt:lpstr>
      <vt:lpstr>         Medical Assisting Facts:</vt:lpstr>
      <vt:lpstr>       Medical Assisting Benefits - Health Plan - Vision/Dental Insurance - Discounts - Paid Vacation - Sick Leave - Disability - Accident &amp; Retirement - 401k </vt:lpstr>
      <vt:lpstr>PowerPoint Presentation</vt:lpstr>
      <vt:lpstr>Registered Nurse Job Description</vt:lpstr>
      <vt:lpstr>Registered Nursing Facts</vt:lpstr>
      <vt:lpstr>Nursing</vt:lpstr>
      <vt:lpstr>PowerPoint Presentation</vt:lpstr>
      <vt:lpstr>PowerPoint Presentation</vt:lpstr>
      <vt:lpstr>Differences:</vt:lpstr>
      <vt:lpstr>Similarities:</vt:lpstr>
      <vt:lpstr>Which Career Choice is Better Overall &amp; Why?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Assisting Vs. Nursing</dc:title>
  <dc:creator>Owner</dc:creator>
  <cp:lastModifiedBy>Owner</cp:lastModifiedBy>
  <cp:revision>14</cp:revision>
  <dcterms:created xsi:type="dcterms:W3CDTF">2013-04-17T02:02:28Z</dcterms:created>
  <dcterms:modified xsi:type="dcterms:W3CDTF">2013-04-17T22:36:48Z</dcterms:modified>
</cp:coreProperties>
</file>